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419" r:id="rId160"/>
    <p:sldId id="420" r:id="rId161"/>
    <p:sldId id="421" r:id="rId162"/>
    <p:sldId id="422" r:id="rId163"/>
    <p:sldId id="423" r:id="rId164"/>
    <p:sldId id="424" r:id="rId165"/>
    <p:sldId id="425" r:id="rId166"/>
    <p:sldId id="426" r:id="rId167"/>
    <p:sldId id="427" r:id="rId168"/>
    <p:sldId id="428" r:id="rId169"/>
    <p:sldId id="429" r:id="rId170"/>
    <p:sldId id="430" r:id="rId171"/>
    <p:sldId id="431" r:id="rId172"/>
    <p:sldId id="432" r:id="rId173"/>
    <p:sldId id="433" r:id="rId174"/>
    <p:sldId id="434" r:id="rId175"/>
    <p:sldId id="435" r:id="rId176"/>
    <p:sldId id="436" r:id="rId177"/>
    <p:sldId id="437" r:id="rId178"/>
    <p:sldId id="438" r:id="rId179"/>
    <p:sldId id="439" r:id="rId180"/>
    <p:sldId id="440" r:id="rId181"/>
    <p:sldId id="441" r:id="rId182"/>
    <p:sldId id="442" r:id="rId183"/>
    <p:sldId id="443" r:id="rId184"/>
    <p:sldId id="444" r:id="rId185"/>
    <p:sldId id="445" r:id="rId186"/>
    <p:sldId id="446" r:id="rId187"/>
    <p:sldId id="447" r:id="rId188"/>
    <p:sldId id="448" r:id="rId189"/>
    <p:sldId id="449" r:id="rId190"/>
    <p:sldId id="450" r:id="rId191"/>
    <p:sldId id="451" r:id="rId192"/>
    <p:sldId id="452" r:id="rId193"/>
    <p:sldId id="453" r:id="rId194"/>
    <p:sldId id="454" r:id="rId195"/>
    <p:sldId id="455" r:id="rId196"/>
    <p:sldId id="457" r:id="rId197"/>
    <p:sldId id="456" r:id="rId198"/>
    <p:sldId id="458" r:id="rId199"/>
    <p:sldId id="459" r:id="rId200"/>
    <p:sldId id="460" r:id="rId201"/>
    <p:sldId id="461" r:id="rId202"/>
    <p:sldId id="462" r:id="rId203"/>
    <p:sldId id="463" r:id="rId204"/>
    <p:sldId id="464" r:id="rId205"/>
    <p:sldId id="465" r:id="rId206"/>
    <p:sldId id="466" r:id="rId207"/>
    <p:sldId id="467" r:id="rId208"/>
    <p:sldId id="468" r:id="rId209"/>
    <p:sldId id="469" r:id="rId2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17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45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4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80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78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1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92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9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6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5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7CD16-6AB8-4CD4-97FE-86D9B2FDB236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DC3EA-B2EE-4859-9169-22B4FF25F9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51176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넷째 마당</a:t>
            </a:r>
            <a:endParaRPr lang="en-US" altLang="ko-KR" sz="3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기본기 다지기</a:t>
            </a:r>
          </a:p>
        </p:txBody>
      </p:sp>
    </p:spTree>
    <p:extLst>
      <p:ext uri="{BB962C8B-B14F-4D97-AF65-F5344CB8AC3E}">
        <p14:creationId xmlns:p14="http://schemas.microsoft.com/office/powerpoint/2010/main" val="74609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67883"/>
            <a:ext cx="7688755" cy="329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층은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함수를 통해 구체적으로 그 구조가 결정됨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Dense(30,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input_dim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=17, activation='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')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부분을 더 살펴보자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model.add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통해 새로운 층을 만들고 나면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Dense()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통해 이 층에 몇 개의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만들 것인지를 숫자로 써줌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되어 있는 것은 이 층에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만들겠다는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이어서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input_dim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변수가 나옴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입력 데이터에서 몇 개의 값을 가져올지를 정하는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은닉층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출력층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545" y="1752355"/>
            <a:ext cx="7288819" cy="384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645" y="1731626"/>
            <a:ext cx="7423392" cy="167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881" y="3375956"/>
            <a:ext cx="7459461" cy="139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016" y="1630639"/>
            <a:ext cx="7040957" cy="227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73" y="1690436"/>
            <a:ext cx="7600748" cy="381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469" y="4052096"/>
            <a:ext cx="7595128" cy="142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131" y="1626994"/>
            <a:ext cx="7668592" cy="246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74" y="1595461"/>
            <a:ext cx="7531980" cy="433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5" y="1658500"/>
            <a:ext cx="7515760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완전히 새로운 데이터에 적용하면 이 선을 통해 정확히 두 그룹으로 나누지 못하게 됨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이해하기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451" y="6004492"/>
            <a:ext cx="6585517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13-1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과적합이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일어난 경우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학습이 제대로 이루어지지 않은 경우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09" y="2534055"/>
            <a:ext cx="4155743" cy="336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622851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층이 너무 많거나 변수가 복잡해서 발생하기도 하고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중복될 때 생기기도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 단계에서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입력층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노드들에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상당히 많은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변수들이 투입됨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진행하는 동안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빠지지 않게 늘 주의해야 함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이해하기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8" y="1609068"/>
            <a:ext cx="8034740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방지하려면 어떻게 해야 할까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학습을 하는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이를 테스트할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완전히 구분한 다음 학습과 동시에 테스트를 병행하며 진행하는 것이 한 방법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총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샘플로 이루어져 있다면 다음과 같이 두 개의 셋으로 나눔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145" y="3526932"/>
            <a:ext cx="7819756" cy="548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895" y="1592593"/>
            <a:ext cx="8100645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신경망을 만들어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샘플로 학습을 진행한 후 이 학습의 결과를 저장함</a:t>
            </a: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저장된 파일을 ‘모델’이라고 부름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모델은 다른 셋에 적용할 경우 학습 단계에서 각인되었던 그대로 다시 수행함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나머지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샘플로 실험해서 정확도를 살펴보면 학습이 얼마나 잘 되었는지를 알 수 있는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67883"/>
            <a:ext cx="7688755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keras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입력층을 따로 만드는 것이 아니라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번째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input_dim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적어줌으로써 첫 번째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은닉층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입력층의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역할을 겸함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다루고 있는 폐암 수술 환자의 생존 여부 데이터에는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입력 값들이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데이터에서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값을 받아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보낸다는 뜻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은닉층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출력층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8" y="1609068"/>
            <a:ext cx="7013248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같은 알고리즘을 충분히 조절하여 가장 나은 모델이 만들어지면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실생활에 대입하여 활용하는 것이 바로 머신러닝의 개발 순서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070" y="3102341"/>
            <a:ext cx="6486301" cy="296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72937" y="6063642"/>
            <a:ext cx="3192728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13-2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학습셋과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812319" cy="329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데이터를 이용해 정확도를 측정한 것은 데이터에 들어있는 모든 샘플을 그대로 테스트에 활용한 결과임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사용된 샘플은 테스트에 쓸 수 없으므로 학습 단계에서 테스트할 샘플은 자동으로 빼고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테스트한 결과를 모아 정확도를 계산하는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방법은 빠른 시간에 모델 성능을 파악하고 수정할 수 있도록 도와 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최종 목적은 과거의 데이터를 토대로 새로운 데이터를 예측하는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만들어 정확한 평가를 병행하는 것이 매우 중요함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812319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가지고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평가할때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층을 더하거나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에포크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(epoch)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높여 실행 횟수를 늘리면 정확도가 계속해서 올라갈 수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깊어져서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내부에서의 성공률은 높아져도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테스트셋에서는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효과가 없다면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일어나고 있는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875" y="5444318"/>
            <a:ext cx="7499920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13-3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계속되면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학습셋에서의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정확도는 계속 올라가지만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테스트셋에서는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과적합이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744" y="1564104"/>
            <a:ext cx="5313908" cy="3795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985314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학습을 진행해도 테스트 결과가 더 이상 좋아지지 않는 지점에서 학습을 멈춰야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이때의 학습 정도가 가장 적절한 것으로 볼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다루는 초음파 광물 예측 데이터를 만든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세즈노프스키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교수가 실험 결과를 발표한 논문의 일부를 가져와 보겠음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876" y="6070394"/>
            <a:ext cx="5646406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13-4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학습셋과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정확도 측정의 예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(RP Gorman et.al.,1998)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838" y="3585226"/>
            <a:ext cx="6997320" cy="247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876" y="4291021"/>
            <a:ext cx="4888524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13-1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수의 변화에 따른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테스트셋의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예측률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504" y="1692050"/>
            <a:ext cx="7434176" cy="247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/>
          <p:nvPr/>
        </p:nvSpPr>
        <p:spPr>
          <a:xfrm>
            <a:off x="507897" y="4838300"/>
            <a:ext cx="7696989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식이 복잡해지고 학습량이 늘어날수록 학습 데이터를 통한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예측률은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계속해서 올라가지만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예측률은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오히려 떨어지는 것을 확인할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062676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불러온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데이터에서 각각 정해진 비율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(%)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만큼 구분하여 한 그룹은 학습에 사용함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한 그룹은 테스트에 사용하게 하는 함수가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라이브러리의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train_test_split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70%,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30%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설정했을때의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648" y="4029509"/>
            <a:ext cx="7589642" cy="25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655800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실행하는 부분에서 위에서 만들어진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테스트를 하게 하려면 다음과 같이 실행함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35" y="2591750"/>
            <a:ext cx="7564241" cy="259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0903" y="1647392"/>
            <a:ext cx="48461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13-2 </a:t>
            </a:r>
            <a:r>
              <a:rPr lang="ko-KR" altLang="en-US" sz="1600" b="1" dirty="0" smtClean="0">
                <a:ea typeface="나눔스퀘어 Bold" panose="020B0600000101010101"/>
              </a:rPr>
              <a:t>초음파 광물 예측하기</a:t>
            </a:r>
            <a:r>
              <a:rPr lang="en-US" altLang="ko-KR" sz="1600" b="1" dirty="0" smtClean="0">
                <a:ea typeface="나눔스퀘어 Bold" panose="020B0600000101010101"/>
              </a:rPr>
              <a:t>: </a:t>
            </a:r>
            <a:r>
              <a:rPr lang="ko-KR" altLang="en-US" sz="1600" b="1" dirty="0" err="1" smtClean="0">
                <a:ea typeface="나눔스퀘어 Bold" panose="020B0600000101010101"/>
              </a:rPr>
              <a:t>학습셋과</a:t>
            </a:r>
            <a:r>
              <a:rPr lang="ko-KR" altLang="en-US" sz="1600" b="1" dirty="0" smtClean="0">
                <a:ea typeface="나눔스퀘어 Bold" panose="020B0600000101010101"/>
              </a:rPr>
              <a:t> </a:t>
            </a:r>
            <a:r>
              <a:rPr lang="ko-KR" altLang="en-US" sz="1600" b="1" dirty="0" err="1" smtClean="0">
                <a:ea typeface="나눔스퀘어 Bold" panose="020B0600000101010101"/>
              </a:rPr>
              <a:t>테스트셋</a:t>
            </a:r>
            <a:r>
              <a:rPr lang="ko-KR" altLang="en-US" sz="1600" b="1" dirty="0" smtClean="0">
                <a:ea typeface="나눔스퀘어 Bold" panose="020B0600000101010101"/>
              </a:rPr>
              <a:t> 구분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/05_Sonar_Train_Test.ipynb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214" y="2476636"/>
            <a:ext cx="7156186" cy="332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8540" y="1673060"/>
            <a:ext cx="7255868" cy="19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8205" y="3591243"/>
            <a:ext cx="7319060" cy="262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은닉층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출력층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876" y="5963301"/>
            <a:ext cx="6651422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번째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입력층과 첫 번째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번째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출력층을 의미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099" y="1665724"/>
            <a:ext cx="5387052" cy="418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778" y="1662282"/>
            <a:ext cx="6527550" cy="4758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7925" y="1754444"/>
            <a:ext cx="7284845" cy="234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985" y="1675802"/>
            <a:ext cx="7687558" cy="42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1" y="1696231"/>
            <a:ext cx="7592391" cy="433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33" y="1697554"/>
            <a:ext cx="7880341" cy="211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210" y="3758105"/>
            <a:ext cx="7790293" cy="145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8565" y="5411768"/>
            <a:ext cx="6765844" cy="106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저장과 재사용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655800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끝난 후 테스트해 본 결과가 만족스러울 때 이를 모델로 저장하여 새로운 데이터에 사용할 수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학습한 결과를 모델로 저장하려면 다음과 같이 실행함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36" y="3108274"/>
            <a:ext cx="7596336" cy="1856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저장과 재사용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65580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불러오려면 다음과 같이 실행함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508" y="2200557"/>
            <a:ext cx="7813908" cy="1084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저장과 재사용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0903" y="1647392"/>
            <a:ext cx="4474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13-3 </a:t>
            </a:r>
            <a:r>
              <a:rPr lang="ko-KR" altLang="en-US" sz="1600" b="1" dirty="0" smtClean="0">
                <a:ea typeface="나눔스퀘어 Bold" panose="020B0600000101010101"/>
              </a:rPr>
              <a:t>초음파 광물 예측하기</a:t>
            </a:r>
            <a:r>
              <a:rPr lang="en-US" altLang="ko-KR" sz="1600" b="1" dirty="0" smtClean="0">
                <a:ea typeface="나눔스퀘어 Bold" panose="020B0600000101010101"/>
              </a:rPr>
              <a:t>: </a:t>
            </a:r>
            <a:r>
              <a:rPr lang="ko-KR" altLang="en-US" sz="1600" b="1" dirty="0" smtClean="0">
                <a:ea typeface="나눔스퀘어 Bold" panose="020B0600000101010101"/>
              </a:rPr>
              <a:t>모델 저장과 재사용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/06-Sonar-Save-Model.ipynb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827" y="2490470"/>
            <a:ext cx="7269794" cy="309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저장과 재사용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5741" y="1688013"/>
            <a:ext cx="6823647" cy="481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저장과 재사용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0303" y="1595353"/>
            <a:ext cx="6755784" cy="143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5590" y="3005605"/>
            <a:ext cx="7055598" cy="3477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67883"/>
            <a:ext cx="7688755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각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노드는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입력 값에서 임의의 가중치를 가지고 각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전송되어 활성화 함수를 만남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활성화 함수를 거친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결괏값이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전달됨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다음에 나오는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부분에 우리가 원하는 활성화 함수를 적어 주면 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여기서는 앞서 배운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렐루를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은닉층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출력층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저장과 재사용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6163" y="1716991"/>
            <a:ext cx="7206372" cy="3431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6" y="1609068"/>
            <a:ext cx="8224212" cy="329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혹은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작업을 할 때 늘 어려운 문제 중 하나는 알고리즘을 충분히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테스트하였어도 데이터가 충분치 않으면 좋은 결과를 내기가 어렵다는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단점을 보완하고자 만든 방법이 바로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겹 교차 검증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(k-fold cross validation)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겹 교차 검증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여러 개로 나누어 하나씩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사용하고 나머지를 모두 합해서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사용하는 방법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하면 가지고 있는 데이터의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100%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875" y="5411367"/>
            <a:ext cx="2705497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13-5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겹 교차 검증의 도식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941" y="1696543"/>
            <a:ext cx="7187863" cy="3817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614612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원하는 숫자만큼 쪼개 각각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사용되게 만드는 함수는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StratifiedKFold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313" y="2638781"/>
            <a:ext cx="7932127" cy="276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614612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만들고 실행하는 부분을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구문으로 묶어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n_fold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만큼 반복되게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35" y="2180012"/>
            <a:ext cx="7562800" cy="41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7" y="1609068"/>
            <a:ext cx="7614612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(Accuracy)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매번 저장하여 한 번에 보여줄 수 있게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accuracy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만듦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887" y="2674712"/>
            <a:ext cx="7675962" cy="382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0903" y="1647392"/>
            <a:ext cx="40142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13-4 </a:t>
            </a:r>
            <a:r>
              <a:rPr lang="ko-KR" altLang="en-US" sz="1600" b="1" dirty="0" smtClean="0">
                <a:ea typeface="나눔스퀘어 Bold" panose="020B0600000101010101"/>
              </a:rPr>
              <a:t>초음파 광물 예측하기</a:t>
            </a:r>
            <a:r>
              <a:rPr lang="en-US" altLang="ko-KR" sz="1600" b="1" dirty="0" smtClean="0">
                <a:ea typeface="나눔스퀘어 Bold" panose="020B0600000101010101"/>
              </a:rPr>
              <a:t>: k</a:t>
            </a:r>
            <a:r>
              <a:rPr lang="ko-KR" altLang="en-US" sz="1600" b="1" dirty="0" smtClean="0">
                <a:ea typeface="나눔스퀘어 Bold" panose="020B0600000101010101"/>
              </a:rPr>
              <a:t>겹 교차 검증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</a:t>
            </a:r>
            <a:r>
              <a:rPr lang="en-US" altLang="ko-KR" sz="1200" dirty="0" smtClean="0">
                <a:ea typeface="나눔스퀘어 Bold" panose="020B0600000101010101"/>
              </a:rPr>
              <a:t>/07_Sonar-K-fold.ipynb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6207" y="2463965"/>
            <a:ext cx="7198201" cy="3341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202" y="1747670"/>
            <a:ext cx="6863879" cy="483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064" y="1656538"/>
            <a:ext cx="7128328" cy="786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6160" y="2429453"/>
            <a:ext cx="7204903" cy="199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351" y="1714859"/>
            <a:ext cx="7311369" cy="453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67883"/>
            <a:ext cx="7688755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두 번째 나오는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model.add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(Dense(1, activation='sigmoid'))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보겠음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 층이므로 이 층이 곧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값을 하나로 정해서 보여 줘야 하므로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노드에서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 역시 활성화 함수를 거쳐 최종 출력 값으로 나와야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(sigmoid)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활성화 함수로 사용함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은닉층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출력층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173" y="1743325"/>
            <a:ext cx="7344816" cy="118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609" y="3061363"/>
            <a:ext cx="8028478" cy="280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97" y="1764286"/>
            <a:ext cx="7504018" cy="272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 smtClean="0">
                <a:solidFill>
                  <a:srgbClr val="EC64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베스트 모델 만들기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66887" y="1909244"/>
            <a:ext cx="640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729943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 데이터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와인의 종류 예측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베스트 모델 만들기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2622" y="2191093"/>
            <a:ext cx="1415772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ea typeface="나눔스퀘어 Bold" panose="020B0600000101010101"/>
              </a:rPr>
              <a:t>dataset/wine.csv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37" y="2659492"/>
            <a:ext cx="3744866" cy="250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/>
          <p:nvPr/>
        </p:nvSpPr>
        <p:spPr>
          <a:xfrm>
            <a:off x="4338489" y="2457567"/>
            <a:ext cx="4286527" cy="420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포르투갈 서북쪽의 대서양을 맞닿고 위치한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베르드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Vinho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Verde)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지방에서 만들어진 와인을 측정한 데이터임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레드와인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샘플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1,599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등급과 맛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산도를 측정해 분석하고 화이트와인 샘플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4,898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마찬가지로 분석해 데이터를 만듦</a:t>
            </a: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837036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df_pre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공간에 데이터를 불러옴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그런 다음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sample(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사용하여 원본 데이터의 몇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%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사용할지를 지정함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98" y="2642278"/>
            <a:ext cx="7723291" cy="147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837036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sample(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원본 데이터에서 정해진 비율만큼 랜덤으로 뽑아오는 함수임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frac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지정하면 원본 데이터의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100%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불러오라는 의미임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frac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0.5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지정하면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50%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랜덤으로 불러옴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33" y="3099779"/>
            <a:ext cx="7837296" cy="108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73" y="1664554"/>
            <a:ext cx="7575353" cy="208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837036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줄당 모두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정보가 있음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(0~12)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이어서 전체 정보를 출력해보자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99" y="2597912"/>
            <a:ext cx="7596336" cy="113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406" y="1643142"/>
            <a:ext cx="5830925" cy="494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837036" cy="141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6497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샘플이 있음을 알 수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속성이 각각 무엇인지는 데이터를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내려받은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UCI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저장소에서 확인할 수 있음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887" y="3076986"/>
            <a:ext cx="7615717" cy="310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3281353"/>
            <a:ext cx="7688755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model.compile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부분은 앞서 지정한 모델이 효과적으로 구현될 수 있게 여러 가지 환경을 설정해 주면서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컴파일하는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부분임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어떤 오차 함수를 사용할지를 정해야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여기서는 평균 제곱 오차 함수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mean_squared_error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컴파일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5" y="1678549"/>
            <a:ext cx="7474317" cy="143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482809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0~11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까지에 해당하는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정보를 가지고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클래스를 맞추는 과제임을 확인함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정보를 토대로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다음과 같이 정함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221" y="3070323"/>
            <a:ext cx="7645179" cy="182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0903" y="1647392"/>
            <a:ext cx="4474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14-1 </a:t>
            </a:r>
            <a:r>
              <a:rPr lang="ko-KR" altLang="en-US" sz="1600" b="1" dirty="0" smtClean="0">
                <a:ea typeface="나눔스퀘어 Bold" panose="020B0600000101010101"/>
              </a:rPr>
              <a:t>와인의 종류 예측하기</a:t>
            </a:r>
            <a:r>
              <a:rPr lang="en-US" altLang="ko-KR" sz="1600" b="1" dirty="0" smtClean="0">
                <a:ea typeface="나눔스퀘어 Bold" panose="020B0600000101010101"/>
              </a:rPr>
              <a:t>: </a:t>
            </a:r>
            <a:r>
              <a:rPr lang="ko-KR" altLang="en-US" sz="1600" b="1" dirty="0" smtClean="0">
                <a:ea typeface="나눔스퀘어 Bold" panose="020B0600000101010101"/>
              </a:rPr>
              <a:t>데이터 확인과 실행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/08_Wine.ipynb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4444" y="2446712"/>
            <a:ext cx="7117956" cy="330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6016" y="1641010"/>
            <a:ext cx="7393594" cy="4072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114" y="1739572"/>
            <a:ext cx="7275163" cy="4225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832" y="1736282"/>
            <a:ext cx="7358987" cy="239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460" y="1630469"/>
            <a:ext cx="7600016" cy="453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672279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그냥 저장하는 것이 아니라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에포크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(epoch)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마다 모델의 정확도를 함께 기록하면서 저장해 보자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838" y="2612589"/>
            <a:ext cx="7554562" cy="340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672279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모델을 저장하기 위해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케라스의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콜백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 중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ModelCheckpoint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불러옴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74" y="2635892"/>
            <a:ext cx="7612226" cy="1025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672279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checkpointer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변수를 만들어 이곳에 모니터할 값을 지정함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507895" y="2029206"/>
            <a:ext cx="7425144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오차는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케라스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내부에서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val_loss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기록됨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참고로 학습 정확도는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acc,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정확도는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val_acc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오차는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각각 기록됨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Wingdings"/>
              <a:buChar char="à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650" y="3531806"/>
            <a:ext cx="7667758" cy="148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812322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모델을 학습할 때마다 위에서 정한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checkpointer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값을 받아 지정된 곳에 모델을 저장함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985" y="2576970"/>
            <a:ext cx="7653415" cy="1485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92595"/>
            <a:ext cx="7828798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 함수에는 평균 제곱 오차 계열의 함수 외에도 교차 엔트로피 계열의 함수가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제곱 오차 계열의 함수는 수렴하기까지 속도가 많이 걸린다는 단점이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교차 엔트로피 계열의 함수는 출력 값에 로그를 취해서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커지면 수렴 속도가 빨라지고 오차가 작아지면 수렴 속도가 감소하게끔 만든 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컴파일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271" y="1652849"/>
            <a:ext cx="7678130" cy="286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812322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저장된 파일의 이름이 곧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에포크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수와 이때의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오차 값임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이때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ModelCheckpoint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함수에 모델이 앞서 저장한 모델보다 나아졌을 때만 저장하게끔 하려면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save_best_only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True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지정함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32" y="3059073"/>
            <a:ext cx="7830384" cy="145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0903" y="1647392"/>
            <a:ext cx="40559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14-2 </a:t>
            </a:r>
            <a:r>
              <a:rPr lang="ko-KR" altLang="en-US" sz="1600" b="1" dirty="0" smtClean="0">
                <a:ea typeface="나눔스퀘어 Bold" panose="020B0600000101010101"/>
              </a:rPr>
              <a:t>와인의 종류 예측하기</a:t>
            </a:r>
            <a:r>
              <a:rPr lang="en-US" altLang="ko-KR" sz="1600" b="1" dirty="0" smtClean="0">
                <a:ea typeface="나눔스퀘어 Bold" panose="020B0600000101010101"/>
              </a:rPr>
              <a:t>: </a:t>
            </a:r>
            <a:r>
              <a:rPr lang="ko-KR" altLang="en-US" sz="1600" b="1" dirty="0" smtClean="0">
                <a:ea typeface="나눔스퀘어 Bold" panose="020B0600000101010101"/>
              </a:rPr>
              <a:t>모델 업데이트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/09_Wine_Checkpoint.ipynb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1492" y="2488864"/>
            <a:ext cx="7150908" cy="3361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877" y="1741148"/>
            <a:ext cx="7155172" cy="390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687" y="1654255"/>
            <a:ext cx="7282713" cy="221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9114" y="3832769"/>
            <a:ext cx="7191631" cy="149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733" y="1636625"/>
            <a:ext cx="7017263" cy="495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1" y="1692585"/>
            <a:ext cx="7531981" cy="367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업데이트하기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498" y="1673962"/>
            <a:ext cx="7148021" cy="421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812322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프레임워크가 만들어 낸 모델을 업데이트 하는 과정임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위해서는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에포크를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얼마나 지정할지를 결정해야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학습을 반복하는 횟수가 너무 적어도 안 되고 또 너무 많아도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일으키므로 문제가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학습 시간에 따른 정확도와 테스트 결과를 그래프를 통해 확인해 보자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987" y="4468258"/>
            <a:ext cx="7573171" cy="221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812322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다음으로 그래프로 표현하기 위한 라이브러리를 불러오고 오차와 정확도의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값을정함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y_vloss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테스트셋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(33%)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실험한 결과의 오차 값을 저장함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y_acc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학습셋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(67%)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측정한 정확도의 값을 저장함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94" y="3557329"/>
            <a:ext cx="7659521" cy="222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92595"/>
            <a:ext cx="7828798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최적화를 위한 방법도 간단히 고를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컴파일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125" y="2248188"/>
            <a:ext cx="7563429" cy="237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97875" y="4801766"/>
            <a:ext cx="7747055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10-2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폐암 환자 생존율 예측 신경망 모델의 도식화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각 층별 가중치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들의 집합을 말함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812322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지정하고 정확도를 파란색으로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오차를 빨간색으로 표시해보자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461" y="2143759"/>
            <a:ext cx="7636939" cy="185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0903" y="1647392"/>
            <a:ext cx="38699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14-3 </a:t>
            </a:r>
            <a:r>
              <a:rPr lang="ko-KR" altLang="en-US" sz="1600" b="1" dirty="0" smtClean="0">
                <a:ea typeface="나눔스퀘어 Bold" panose="020B0600000101010101"/>
              </a:rPr>
              <a:t>와인의 종류 예측하기</a:t>
            </a:r>
            <a:r>
              <a:rPr lang="en-US" altLang="ko-KR" sz="1600" b="1" dirty="0" smtClean="0">
                <a:ea typeface="나눔스퀘어 Bold" panose="020B0600000101010101"/>
              </a:rPr>
              <a:t>: </a:t>
            </a:r>
            <a:r>
              <a:rPr lang="ko-KR" altLang="en-US" sz="1600" b="1" dirty="0" smtClean="0">
                <a:ea typeface="나눔스퀘어 Bold" panose="020B0600000101010101"/>
              </a:rPr>
              <a:t>그래프 표현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/10_Wine_Overfit_Graph.ipynb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9731" y="2434143"/>
            <a:ext cx="7214678" cy="351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642" y="1663592"/>
            <a:ext cx="7436065" cy="359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7922" y="1622750"/>
            <a:ext cx="7216811" cy="227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446" y="3898383"/>
            <a:ext cx="7153753" cy="156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1" y="1635146"/>
            <a:ext cx="7136565" cy="486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1449" y="1659694"/>
            <a:ext cx="7164288" cy="478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33" y="1573797"/>
            <a:ext cx="7668344" cy="457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889" y="1635212"/>
            <a:ext cx="5323271" cy="403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7876" y="5872685"/>
            <a:ext cx="5012092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진행에 따른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학습셋과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테스트셋의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정확도 그래프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875" y="5872685"/>
            <a:ext cx="6651421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14-2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진행될수록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학습셋의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정확도는 오르지만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테스트셋에서는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6108" y="1689536"/>
            <a:ext cx="5206052" cy="4037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573425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진행될수록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정확도는 올라가지만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때문에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실험 결과는 점점 나빠지게 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EarlyStopping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케라스에는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이렇게 학습이 진행되어도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오차가 줄지 않으면 학습을 멈추게 하는 함수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650" y="3978410"/>
            <a:ext cx="7620464" cy="110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92595"/>
            <a:ext cx="7705230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metrics()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모델이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컴파일될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때 모델 수행 결과를 나타내게끔 설정하는 부분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정확도를 측정하기 위해 사용되는 테스트 샘플을 학습 과정에서 제외시킴으로써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문제를 방지하는 기능을 담고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컴파일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128582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EarlyStopping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모니터할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값과 테스트 오차가 좋아지지 않아도 몇 번까지 기다릴지를 정함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early_stopping_callback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216" y="3016114"/>
            <a:ext cx="7662192" cy="147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128582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앞서 정한 그대로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에포크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횟수와 배치 크기 등을 설정하고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early_stopping_callback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불러옴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705" y="2647983"/>
            <a:ext cx="7518687" cy="144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0903" y="1647392"/>
            <a:ext cx="4288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14-4 </a:t>
            </a:r>
            <a:r>
              <a:rPr lang="ko-KR" altLang="en-US" sz="1600" b="1" dirty="0" smtClean="0">
                <a:ea typeface="나눔스퀘어 Bold" panose="020B0600000101010101"/>
              </a:rPr>
              <a:t>와인의 종류 예측하기</a:t>
            </a:r>
            <a:r>
              <a:rPr lang="en-US" altLang="ko-KR" sz="1600" b="1" dirty="0" smtClean="0">
                <a:ea typeface="나눔스퀘어 Bold" panose="020B0600000101010101"/>
              </a:rPr>
              <a:t>: </a:t>
            </a:r>
            <a:r>
              <a:rPr lang="ko-KR" altLang="en-US" sz="1600" b="1" dirty="0" smtClean="0">
                <a:ea typeface="나눔스퀘어 Bold" panose="020B0600000101010101"/>
              </a:rPr>
              <a:t>학습의 자동 중단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/11_Wine_Early_Stop.ipynb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1492" y="2432023"/>
            <a:ext cx="7078900" cy="426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1489" y="1613170"/>
            <a:ext cx="6461647" cy="495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8541" y="1657194"/>
            <a:ext cx="6949267" cy="458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082" y="1697349"/>
            <a:ext cx="7791326" cy="32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69" y="1698632"/>
            <a:ext cx="7787353" cy="282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94412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에포크를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2,000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설정하였지만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도중에 계산이 멈추는 것을 확인할 수 있음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031" y="2601461"/>
            <a:ext cx="7541853" cy="69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0903" y="1647392"/>
            <a:ext cx="38876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14-5 </a:t>
            </a:r>
            <a:r>
              <a:rPr lang="ko-KR" altLang="en-US" sz="1600" b="1" dirty="0" smtClean="0">
                <a:ea typeface="나눔스퀘어 Bold" panose="020B0600000101010101"/>
              </a:rPr>
              <a:t>와인의 종류 예측하기</a:t>
            </a:r>
            <a:r>
              <a:rPr lang="en-US" altLang="ko-KR" sz="1600" b="1" dirty="0" smtClean="0">
                <a:ea typeface="나눔스퀘어 Bold" panose="020B0600000101010101"/>
              </a:rPr>
              <a:t>: </a:t>
            </a:r>
            <a:r>
              <a:rPr lang="ko-KR" altLang="en-US" sz="1600" b="1" dirty="0" smtClean="0">
                <a:ea typeface="나눔스퀘어 Bold" panose="020B0600000101010101"/>
              </a:rPr>
              <a:t>전체 코드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/12_Wine_Check_and_Stop.ipynb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9731" y="2419339"/>
            <a:ext cx="7173748" cy="333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0441" y="1646824"/>
            <a:ext cx="7248415" cy="353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92595"/>
            <a:ext cx="7705230" cy="278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교차 엔트로피는 주로 분류 문제에서 많이 사용되는데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특별히 예측 값이 참과 거짓 둘 중 하나인 형식일 때는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binary_crossentropy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이항 교차 엔트로피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binary_crossentropy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적용하려면 앞 식의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mean_squared_error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자리에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binary_crossentropy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입력하면 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실행하면 예측 정확도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(Accuracy)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약간 향상되는 것을 알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교차 엔트로피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13284"/>
            <a:ext cx="7344816" cy="20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0781" y="3673747"/>
            <a:ext cx="7395911" cy="123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785" y="1686172"/>
            <a:ext cx="7418635" cy="376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688" y="1690344"/>
            <a:ext cx="7221076" cy="274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33" y="1717582"/>
            <a:ext cx="7686368" cy="334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자동 중단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184" y="1656809"/>
            <a:ext cx="7503368" cy="21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 smtClean="0">
                <a:solidFill>
                  <a:srgbClr val="EC64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적용하기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66887" y="1909244"/>
            <a:ext cx="640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확인하기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실행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729943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 데이터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보스턴 집값 예측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적용하기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2622" y="2191093"/>
            <a:ext cx="1603324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ea typeface="나눔스퀘어 Bold" panose="020B0600000101010101"/>
              </a:rPr>
              <a:t>dataset/housing.csv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36" y="2596415"/>
            <a:ext cx="5820264" cy="391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5" y="1658500"/>
            <a:ext cx="7318052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1978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집값에 가장 큰 영향을 미치는 것이 ‘깨끗한 공기’라는 연구 결과가 하버드대학교 도시개발학과에서 발표됨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이들은 자신의 주장을 뒷받침하기 위해 집값의 변동에 영향을 미치는 여러 가지 요인을 모아서 환경과 집값의 변동을 보여주는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만듦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그로부터 수십 년 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데이터셋은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선형 회귀를 테스트하는 가장 유명한 데이터로 쓰이고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적용하기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2" y="1639191"/>
            <a:ext cx="7675996" cy="307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694" y="1630186"/>
            <a:ext cx="6651408" cy="394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348" y="5480337"/>
            <a:ext cx="6531970" cy="82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 smtClean="0">
                <a:solidFill>
                  <a:srgbClr val="EC64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설계하기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66887" y="1909244"/>
            <a:ext cx="6400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정의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입력층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은닉층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출력층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컴파일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교차 엔트로피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실행하기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교차 엔트로피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449" y="4875907"/>
            <a:ext cx="2351270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대표적인 오차 함수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6184" y="4847074"/>
            <a:ext cx="3365165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* 실제 값을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yt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값을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yo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가정할 때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1" y="1675510"/>
            <a:ext cx="7562423" cy="315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895" y="1658500"/>
            <a:ext cx="7318052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506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개이므로 총 샘플의 수는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506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개이므로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속성과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클래스로 이루어졌음을 짐작할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일부를 출력해서 확인해 보겠음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77" y="3136303"/>
            <a:ext cx="7506047" cy="106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887" y="1650396"/>
            <a:ext cx="7443497" cy="244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확인하기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895" y="1658500"/>
            <a:ext cx="7318052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마지막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보면 지금까지와는 다름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클래스로 구분된 게 아니라 가격이 나와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460" y="2686700"/>
            <a:ext cx="7636939" cy="315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895" y="1658500"/>
            <a:ext cx="7318052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 회귀 데이터는 마지막에 참과 거짓을 구분할 필요가 없음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활성화 함수를 지정할 필요도 없음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34" y="2719363"/>
            <a:ext cx="7568530" cy="217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37036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학습이 어느 정도 되었는지 확인하기 위해 예측 값과 실제 값을 비교하는 부분을 추가함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727" y="2693568"/>
            <a:ext cx="7619674" cy="2619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37036" cy="329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flatten(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배열이 몇 차원이든 모두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차원으로 바꿔 읽기 쉽게 해 주는 함수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range('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')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‘숫자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-1’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만큼 차례대로 증가하며 반복되는 값을 만듦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range(10)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[0, 1, 2, 3, 4, 5, 6, 7, 8, 9]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말함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in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구문을 사용해서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반복하게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903" y="1647392"/>
            <a:ext cx="28728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15-1 </a:t>
            </a:r>
            <a:r>
              <a:rPr lang="ko-KR" altLang="en-US" sz="1600" b="1" dirty="0" smtClean="0">
                <a:ea typeface="나눔스퀘어 Bold" panose="020B0600000101010101"/>
              </a:rPr>
              <a:t>보스턴 집값 예측하기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/13_Boston.ipynb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1745" y="2480392"/>
            <a:ext cx="7376186" cy="307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1152" y="1632551"/>
            <a:ext cx="7199675" cy="470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1495" y="1585519"/>
            <a:ext cx="6488492" cy="141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7971" y="2936840"/>
            <a:ext cx="6434344" cy="356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675" y="1646678"/>
            <a:ext cx="7522325" cy="387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92595"/>
            <a:ext cx="7499284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컴파일 단계에서 정해진 환경을 주어진 데이터를 불러 실행시킬 때 사용되는 함수는 다음과 같이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model.fit(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부분임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실행하기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649" y="2648570"/>
            <a:ext cx="7667759" cy="102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3" y="1592595"/>
            <a:ext cx="7655803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주어진 폐암 수술 환자의 생존 여부 데이터는 총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470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명의 환자에게서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정보를 정리한 것이고 이때 각 정보를 말함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생존 여부를 클래스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 한 줄에 해당하는 각 환자의 정보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데이터에는 총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470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샘플이 각각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개씩의 속성을 가지고 있는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실행하기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실행하기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449" y="4464015"/>
            <a:ext cx="4962665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10-2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폐암 환자 생존율 예측 데이터의 샘플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구분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450" y="1673378"/>
            <a:ext cx="7450325" cy="274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022" y="5007071"/>
            <a:ext cx="7617550" cy="95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2" y="1592595"/>
            <a:ext cx="8034745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 epoch(‘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에포크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’라고 읽음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학습 프로세스가 모든 샘플에 대해 한 번 실행되는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코드에서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epochs=100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지정한 것은 각 샘플이 처음부터 끝까지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재사용될 때까지 실행을 반복하라는 뜻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실행하기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실행하기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7519" y="1570900"/>
            <a:ext cx="7555606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샘플을 한 번에 몇 개씩 처리할지를 정하는 부분으로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=10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470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샘플을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개씩 끊어서 집어넣으라는 뜻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너무 크면 학습 속도가 느려지고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작으면 각 실행 값의 편차가 생겨서 전체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결괏값이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불안정해질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컴퓨터 메모리가 감당할 만큼의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찾아 설정해 주는 것이 좋음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 smtClean="0">
                <a:solidFill>
                  <a:srgbClr val="EC64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다루기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66887" y="1909244"/>
            <a:ext cx="640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딥러닝과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 데이터 분석하기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가공하기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그래프로 표현하기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729943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 데이터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피마 인디언 당뇨병 예측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다루기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2622" y="2191093"/>
            <a:ext cx="2496902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ea typeface="나눔스퀘어 Bold" panose="020B0600000101010101"/>
              </a:rPr>
              <a:t>dataset/pima-indians-diabetes.csv</a:t>
            </a:r>
            <a:endParaRPr lang="ko-KR" altLang="en-US" sz="1200" dirty="0"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양보다 훨씬 중요한 것은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필요한’ 데이터가 얼마나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많은가임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준비된 데이터가 우리가 사용하려는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얼마나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효율적으로사용되게끔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가공됐는지가 역시 중요함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프로젝트의 성공과 실패는 얼마나 좋은 데이터를 가지고 시작하느냐에 영향을 많이 받음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좋은 데이터란 내가 알아내고자 하는 정보를 잘 담고 있는 데이터를 말함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한쪽으로 치우치지 않고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정보를 가지고 있지 않으며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왜곡되지 않은 데이터여야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개발자들은 데이터를 들여다 보고 분석할 수 있어야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이루고 싶은 목적에 맞춰 가능한 한 많은 정보를 모았다면 이를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딥러닝에서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사용할 수 있게 잘 정제된 데이터 형식으로 바꿔야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 작업은 모든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프로젝트의 첫 단추이자 가장 중요한 작업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딥러닝과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2564663"/>
            <a:ext cx="7729943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 개념들이 실전에서는 어떤 방식으로 구현되는지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왜 우리가 그 어려운 개념들을 익혀야 했는지를 공부하겠음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507894" y="1617311"/>
            <a:ext cx="7729943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 데이터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폐암 수술 환자의 생존율 예측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2622" y="2149904"/>
            <a:ext cx="2089162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ea typeface="나눔스퀘어 Bold" panose="020B0600000101010101"/>
              </a:rPr>
              <a:t>dataset/ThoraricSurgery.csv</a:t>
            </a:r>
            <a:endParaRPr lang="ko-KR" altLang="en-US" sz="1200" dirty="0"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 데이터 분석하기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460" y="1608223"/>
            <a:ext cx="5257257" cy="414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48450" y="5823258"/>
            <a:ext cx="2834830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피마 인디언 옛 모습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491047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비만이 유전 및 환경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모두의 탓이라는 것을 증명하는 좋은 사례가 바로 미국 남서부에 살고 있는 피마 인디언의 사례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 데이터 분석하기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449" y="5493743"/>
            <a:ext cx="4713507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피마 인디언 데이터의 샘플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구분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1" y="2759172"/>
            <a:ext cx="7452320" cy="2714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 데이터 분석하기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597" y="1726881"/>
            <a:ext cx="5730214" cy="385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329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각 정보가 의미하는 의학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생리학 배경 지식을 모두 알 필요는 없지만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구동하려면 반드시 속성과 클래스를 먼저 구분해야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정확도를 향상시키기 위해서는 데이터의 추가 및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재가공이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필요할 수도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구동에 앞서 데이터의 내용과 구조를 잘 파악하는 것이 중요함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 데이터 분석하기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잘 파악하는 것이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다루는 기술의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크기가 커지고 정보량이 많아지면 데이터를 불러오고 내용을 파악할 수 있는 효과적인 방법이 필요함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이때 가장 유용한 방법이 데이터를 시각화해서 눈으로 직접 확인해 보는 것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다룰 때에는 데이터를 다루기 위해 만들어진 라이브러리를 사용하는 것이 좋음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관련 라이브러리 중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pandas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사용해 데이터를 불러와 보겠음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run_project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/02_Pima_Indian.ipynb)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35" y="3590986"/>
            <a:ext cx="7620465" cy="218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329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Csv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comma separated values file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약자로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콤마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(,)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구분된 데이터들의 모음이란 뜻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(header)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csv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파일에는 데이터를 설명하는 한 줄이 파일 맨 처음에 나옴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가진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csv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파일에는 헤더가 없음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names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함수를 통해 속성별 키워드를 지정해 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불러온 데이터의 내용을 간단히 확인하고자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head(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이용하여 데이터의 첫 다섯 줄을 불러옴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125" y="2649768"/>
            <a:ext cx="7651283" cy="105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정보마다 이름이 잘 지정된 것을 볼 수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파이썬에서는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숫자를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세기 때문에 맨 첫 번째 행이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아닌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73" y="2717216"/>
            <a:ext cx="7612227" cy="255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이 데이터의 전반적인 정보를 확인해 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985" y="2236033"/>
            <a:ext cx="7725423" cy="105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0903" y="1622681"/>
            <a:ext cx="40713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10-1 </a:t>
            </a:r>
            <a:r>
              <a:rPr lang="ko-KR" altLang="en-US" sz="1600" b="1" dirty="0" smtClean="0">
                <a:ea typeface="나눔스퀘어 Bold" panose="020B0600000101010101"/>
              </a:rPr>
              <a:t>폐암 수술 환자의 생존율 예측하기 ②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/01_My_First_Deeplearning.ipynb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376" y="2396174"/>
            <a:ext cx="6996112" cy="428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768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빠짐없이 들어있음을 나타내고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정보의 형식을 알려 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2792" y="2274997"/>
            <a:ext cx="4276328" cy="440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특징을 좀 더 자세히 알고 싶으면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describe(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이용함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98" y="2253993"/>
            <a:ext cx="7556694" cy="10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샘플 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(count)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(mean)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표준편차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(std)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최솟값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(min)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백분위 수로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25%, 50%, 75%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 값 그리고 최댓값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(max)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정리되어 보임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934" y="3144116"/>
            <a:ext cx="7592480" cy="304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639328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일부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보고 싶을 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예를 들어 임신 횟수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(pregnant)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당뇨병 발병 여부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(class)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확인해 보고 싶다면 다음과 같이 입력함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09" y="2672964"/>
            <a:ext cx="7592792" cy="10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데이터 조사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65" y="1623483"/>
            <a:ext cx="3347640" cy="4240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잘 다루려면 데이터를 한 번 더 가공해야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가공할 때 우리가 무엇을 위해 작업을 하는지 그 목적을 잊어서는 안 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프로젝트의 목적은 당뇨병 발병을 예측하는 것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정보는 당뇨병 발병과 어떤 관계가 있는지를 중점에 놓아야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가공하기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살펴본 임신 횟수와 당뇨병 발병 확률의 경우 다음과 같이 계산할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가공하기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3053" y="2763634"/>
            <a:ext cx="7684235" cy="143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groupby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pregnant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기준으로 하는 새 그룹을 만듦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as_index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=False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pregnant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옆에 새로운 인덱스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(index)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만듦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mean()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사용해 평균을 구하고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sort_values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써서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pregnant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오름차순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(ascending)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정리하게끔 설정함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가공하기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출력하면 다음과 같이 임신 횟수당 당뇨병 발병 확률을 구할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가공하기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6809" y="2374573"/>
            <a:ext cx="3367074" cy="409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5454" y="2374573"/>
            <a:ext cx="3424338" cy="243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그래프로 표현해서 그 성격을 파악 하는 것이 중요함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matplotlib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파이썬에서 그래프를 그릴 때 가장 많이 사용되는 라이브러리임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matplotlib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라이브러리와 이를 기반으로 좀 더 정교한 그래프를 그리게끔 도와주는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seaborn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라이브러리를 사용해 각 정보끼리 어떤 상관관계가 있는지를 알아보자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그래프로 표현하기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183" y="4602231"/>
            <a:ext cx="7531981" cy="144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829" y="1713338"/>
            <a:ext cx="7081031" cy="447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그래프의 크기를 결정함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그래프로 표현하기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73" y="2223827"/>
            <a:ext cx="7612227" cy="102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heatmap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두 항목씩 짝을 지은 뒤 각각 어떤 패턴으로 변화하는지를 관찰하는 함수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항목이 전혀 다른 패턴으로 변화하고 있으면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비슷한 패턴으로 변할수록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가까운 값을 출력함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그래프로 표현하기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328" y="3630082"/>
            <a:ext cx="7631013" cy="143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31" y="5167528"/>
            <a:ext cx="7613569" cy="96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82056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그래프를 다음과 같이 표시함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그래프로 표현하기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2" y="2213034"/>
            <a:ext cx="5982017" cy="83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26"/>
          <a:stretch/>
        </p:blipFill>
        <p:spPr bwMode="auto">
          <a:xfrm>
            <a:off x="568411" y="3108960"/>
            <a:ext cx="3579639" cy="3382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07379" y="6410185"/>
            <a:ext cx="3840671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11-2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간 상관관계 그래프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927652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 통해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plasma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공복 혈당 농도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항목과 가장 상관관계가 높다는 것을 알 수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항목이 결론을 만드는 데 가장 중요한 역할을 한다는 것을 예측할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plasma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항목만 따로 떼어 두 항목 간의 관계를 그래프로 다시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한번 확인함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그래프로 표현하기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558" y="4452357"/>
            <a:ext cx="7546324" cy="1830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그래프로 표현하기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449" y="5337228"/>
            <a:ext cx="3366845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11-3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plasma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정보와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939" y="1739570"/>
            <a:ext cx="7449257" cy="347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3" y="1658500"/>
            <a:ext cx="7581664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결과에 미치는 영향이 큰 항목을 발견하는 것이 ‘데이터 전처리 과정’의 한 예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 과정은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비롯하여 모든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향상에 중요한 역할을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그래프로 표현하기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991" y="3203129"/>
            <a:ext cx="7687417" cy="1500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3" y="1658500"/>
            <a:ext cx="7581664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케라스를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이용해 당뇨병 예측을 실행하면 다음과 같음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221" y="2209703"/>
            <a:ext cx="7645179" cy="192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3" y="1658500"/>
            <a:ext cx="7581664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써서 임의의 숫자를 만들어 내는 것처럼 보여도 이는 컴퓨터 안에 미리 내장된 수많은 ‘랜덤 테이블’ 중 하나를 불러내 그 표의 순서대로 숫자를 보여 주는 것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seed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설정한다는 것은 그 랜덤 테이블 중에서 몇 번째 테이블을 불러와 쓸지를 정하는 것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seed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같으면 똑같은 랜덤 값을 출력함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4" y="1625547"/>
            <a:ext cx="7804084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넘파이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라이브러리를 사용하면서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텐서플로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구현할 때는 일정한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결괏값을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얻기 위해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넘파이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seed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텐서플로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seed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모두 설정해야 함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seed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이렇게 지정해도 여전히 출력 값이 미세하게 다를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텐서플로를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구동시키는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cuDNN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내부 소프트웨어가 자체적으로 또 다른 랜덤 테이블을 생성하기 때문인데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이 부분의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seed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지정할 방법은 없음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결과는 여러 번 실행하여 평균을 구하는 것이 가장 적절함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4" y="1625547"/>
            <a:ext cx="7556949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추가할 때는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model.add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이용해 새로운 줄을 추가하기만 하면 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362" y="2647789"/>
            <a:ext cx="7499029" cy="2541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256" y="1791995"/>
            <a:ext cx="6988576" cy="178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4" y="1625547"/>
            <a:ext cx="7556949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컴파일 부분을 도식화하면 그림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11-4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449" y="5971542"/>
            <a:ext cx="4538939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11-4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피마 인디언 신경망 모델의 간단한 도식화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46" y="2310538"/>
            <a:ext cx="3986254" cy="357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7894" y="1625547"/>
            <a:ext cx="8042982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둘 중 하나를 결정하는 이항 분류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(binary classification)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문제이므로 오차 함수는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binary_crossentropy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함수로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adam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샘플이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반복해서 입력될 때까지 실험을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반복함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0903" y="3640951"/>
            <a:ext cx="35814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11-1 </a:t>
            </a:r>
            <a:r>
              <a:rPr lang="ko-KR" altLang="en-US" sz="1600" b="1" dirty="0" smtClean="0">
                <a:ea typeface="나눔스퀘어 Bold" panose="020B0600000101010101"/>
              </a:rPr>
              <a:t>피마 인디언의 당뇨병 예측하기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/02_Pima_Indian.ipynb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486" y="4435614"/>
            <a:ext cx="7381069" cy="191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062" y="1715150"/>
            <a:ext cx="7143506" cy="35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6207" y="1572789"/>
            <a:ext cx="6819845" cy="406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9869" y="5632794"/>
            <a:ext cx="6640209" cy="106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141" y="1638294"/>
            <a:ext cx="7733957" cy="4261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피마 인디언의 당뇨병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278" y="1655354"/>
            <a:ext cx="7337595" cy="376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2004"/>
            <a:ext cx="9144000" cy="72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 smtClean="0">
                <a:solidFill>
                  <a:srgbClr val="EC64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분류 문제 해결하기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66887" y="1909244"/>
            <a:ext cx="6400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분류 문제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 그래프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아이리스 품종 예측 실행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729943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 데이터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아이리스 품종 예측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분류 문제 해결하기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2622" y="2191093"/>
            <a:ext cx="1297150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ea typeface="나눔스퀘어 Bold" panose="020B0600000101010101"/>
              </a:rPr>
              <a:t>dataset/iris.csv</a:t>
            </a:r>
            <a:endParaRPr lang="ko-KR" altLang="en-US" sz="1200" dirty="0"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729943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아이리스는 꽃잎의 모양과 길이에 따라 여러 가지 품종으로 나뉨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보면 품종마다 비슷해 보이는데 과연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이들을 구별해 낼 수 있을까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분류 문제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0" y="3088709"/>
            <a:ext cx="7517638" cy="234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8451" y="5534936"/>
            <a:ext cx="2543884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아이리스의 품종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729943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아이리스 품종 예측 데이터는 책과 함께 제공하는 예제 파일의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폴더에서 찾을 수 있음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(dataset/iris.csv)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분류 문제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450" y="5386656"/>
            <a:ext cx="4655317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12-1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아이리스 데이터의 샘플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구분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35" y="2556406"/>
            <a:ext cx="7548457" cy="289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67883"/>
            <a:ext cx="7548711" cy="329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모델을 설정하고 구동하는 부분은 모두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model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함수를 선언하며 시작이 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= Sequential( 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시작되는 부분은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구조를 짜고 층을 설정하는 부분임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이어서 나오는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model.compile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부분은 위에서 정해진 모델을 컴퓨터가 알아들을 수 있게끔 컴파일 하는 부분임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model.fit( 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시작하는 부분은 모델을 실제로 수행하는 부분임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정의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분류 문제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264" y="1625086"/>
            <a:ext cx="4172760" cy="254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449857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속성을 보니 우리가 앞서 다루었던 것과 중요한 차이는 바로 클래스가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아니라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거짓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(0)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해결하는 것이 아니라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중에 어떤 것이 답인지를 예측하는 문제임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 분류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(multi classification)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여러 개의 답 중 하나를 고르는 분류 문제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 분류 문제는 둘 중에 하나를 고르는 이항 분류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(binary classification)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와는 접근 방식이 조금 다름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분류 문제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449857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데이터의 일부를 불러와 내용을 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 그래프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897" y="2146507"/>
            <a:ext cx="7591504" cy="2222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 그래프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460" y="1658027"/>
            <a:ext cx="7492924" cy="243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449857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pairplot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써서 데이터 전체를 한번에 보는 그래프를 다음과 같이 출력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 그래프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1" y="2605877"/>
            <a:ext cx="7531981" cy="256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 그래프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156" y="1673962"/>
            <a:ext cx="7236941" cy="464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 그래프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620" y="1717429"/>
            <a:ext cx="7316489" cy="197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48451" y="3870893"/>
            <a:ext cx="3677560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12-2 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pairplot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함수로 데이터 한번에 보기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449857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 보니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사진으로 볼 때는 비슷해 보이던 꽃잎과 꽃받침의 크기와 너비가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품종별로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차이가 있음을 알 수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속성별로 어떤 연관이 있는지를 보여 주는 상관도 그래프를 통해 프로젝트의 감을 잡고 프로그램 전략을 세울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 그래프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449857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케라스를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이용해 아이리스의 품종을 예측해 보자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안에 문자열이 포함되어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pandas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데이터를 불러와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구분하는 것이 좋음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117" y="2164783"/>
            <a:ext cx="2936354" cy="335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070" y="3521362"/>
            <a:ext cx="7554121" cy="3036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8010030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이번에는 숫자가 아니라 문자열임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문자열을 숫자로 바꿔 주려면 클래스 이름을 숫자 형태로 바꿔 주어야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가능하게 하는 함수가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라이브러리의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LabelEncoder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034" y="3508977"/>
            <a:ext cx="7595750" cy="260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67883"/>
            <a:ext cx="7548711" cy="420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구조를 짜고 층을 설정하는 부분을 살펴보면 다음과 같음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선언해 놓고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model.add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라인을 추가하면 새로운 층이 만들어짐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코드에는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model.add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시작되는 라인이 두 개가 있으므로 두 개의 층을 가진 모델을 만든 것임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은닉층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출력층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984" y="2111516"/>
            <a:ext cx="7437392" cy="180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944128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array(['Iris-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setosa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', 'Iris-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versicolor','Iris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virginica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'])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array([1,2,3])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바뀜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활성화 함수를 적용하려면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숫자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이루어져 있어야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조건을 만족시키려면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tf.keras.utils.categorical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적용해야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값의 형태는 다음과 같이 변형됨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131" y="4495819"/>
            <a:ext cx="7661653" cy="1796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795847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array([1,2,3])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다시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array([[1., 0., 0.], [0., 1., 0.],[0., 0., 1.]])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핫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인코딩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(one-hot-encoding)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여러 개의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로만 이루어진 형태로 바꿔 주는 기법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795847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모델을 만들어 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74" y="2166283"/>
            <a:ext cx="7612226" cy="182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795847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그림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12-3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에서와 같이 총합이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바꿔서 계산해 주는 함수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451" y="6045682"/>
            <a:ext cx="2829063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 smtClean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12-3 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함수의 원리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940" y="2671702"/>
            <a:ext cx="5640092" cy="3204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00836"/>
            <a:ext cx="7219198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 분류에 적절한 오차 함수인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categorical_crossentropy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함수로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adam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샘플이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반복될 때까지 실험을 진행하되 한 번에 입력되는 값은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아이리스 품종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0903" y="3599762"/>
            <a:ext cx="38898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12-1 </a:t>
            </a:r>
            <a:r>
              <a:rPr lang="ko-KR" altLang="en-US" sz="1600" b="1" dirty="0" smtClean="0">
                <a:ea typeface="나눔스퀘어 Bold" panose="020B0600000101010101"/>
              </a:rPr>
              <a:t>아이리스 품종 예측하기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/03_Iris_Multi_Classfication.ipynb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447899"/>
            <a:ext cx="7200800" cy="150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아이리스 품종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113" y="1683954"/>
            <a:ext cx="7161279" cy="47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아이리스 품종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255" y="1629853"/>
            <a:ext cx="6967835" cy="502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아이리스 품종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915" y="1688013"/>
            <a:ext cx="7257911" cy="340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아이리스 품종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687" y="1688610"/>
            <a:ext cx="7282713" cy="246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아이리스 품종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081" y="1611447"/>
            <a:ext cx="7624597" cy="390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567883"/>
            <a:ext cx="7548711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맨 마지막 층은 결과를 출력하는 ‘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’이 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나머지는 모두 ‘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’의 역할을 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만들어진 이 두 개의 층은 각각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은닉층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출력층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아이리스 품종 예측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838" y="1618156"/>
            <a:ext cx="7317798" cy="486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sz="2800" dirty="0" smtClean="0">
                <a:solidFill>
                  <a:srgbClr val="EC64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피하기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66887" y="1909244"/>
            <a:ext cx="6400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이해하기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학습셋과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테스트셋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저장과 재사용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 교차 검증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729943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 데이터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광물 예측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피하기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2622" y="2191093"/>
            <a:ext cx="1443857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ea typeface="나눔스퀘어 Bold" panose="020B0600000101010101"/>
              </a:rPr>
              <a:t>dataset/sonar.csv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923" y="2627910"/>
            <a:ext cx="5400229" cy="37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729943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1988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존스홉킨스대학교의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세즈노프스키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Sejnowski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교수는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전 힌튼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교수가 발표한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역전파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알고리즘에 관심을 가지고 있었음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역전파가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얼마나 큰 효과가 있는지를 직접 실험해 보고 싶었음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광석과 일반 돌을 가져다 놓고 음파 탐지기를 쏜 후 그 결과를 데이터로 정리함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역전파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알고리즘을 사용한 신경망이 과연 얼마나 광석과 돌을 구분하는 데 효과적인지 알아보기 위해서임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피하기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4" y="1658500"/>
            <a:ext cx="7729943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dataset/sonar.csv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가져옴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570" y="2190228"/>
            <a:ext cx="7718943" cy="231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838" y="1660156"/>
            <a:ext cx="7387965" cy="282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028" y="1629225"/>
            <a:ext cx="7340671" cy="352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895" y="1658500"/>
            <a:ext cx="7771132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실수형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(float64)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맨 마지막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객체형인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것으로 보아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마지막에 나오는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클래스이며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데이터형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변환이 필요한 것을 알 수 있음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맞는지 일부를 출력해 확인해 보자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070" y="4094783"/>
            <a:ext cx="7708948" cy="1035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6" y="1695137"/>
            <a:ext cx="7402308" cy="235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넷째 마당</a:t>
            </a:r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기본기 다지기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070" y="607620"/>
            <a:ext cx="7297006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400" dirty="0" smtClean="0">
                <a:solidFill>
                  <a:srgbClr val="F6CC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확인과 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903" y="1647392"/>
            <a:ext cx="4474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13-1 </a:t>
            </a:r>
            <a:r>
              <a:rPr lang="ko-KR" altLang="en-US" sz="1600" b="1" dirty="0" smtClean="0">
                <a:ea typeface="나눔스퀘어 Bold" panose="020B0600000101010101"/>
              </a:rPr>
              <a:t>초음파 광물 예측하기</a:t>
            </a:r>
            <a:r>
              <a:rPr lang="en-US" altLang="ko-KR" sz="1600" b="1" dirty="0" smtClean="0">
                <a:ea typeface="나눔스퀘어 Bold" panose="020B0600000101010101"/>
              </a:rPr>
              <a:t>: </a:t>
            </a:r>
            <a:r>
              <a:rPr lang="ko-KR" altLang="en-US" sz="1600" b="1" dirty="0" smtClean="0">
                <a:ea typeface="나눔스퀘어 Bold" panose="020B0600000101010101"/>
              </a:rPr>
              <a:t>데이터 확인과 실행</a:t>
            </a:r>
            <a:endParaRPr lang="en-US" altLang="ko-KR" sz="1600" b="1" dirty="0" smtClean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ea typeface="나눔스퀘어 Bold" panose="020B0600000101010101"/>
              </a:rPr>
              <a:t>예제 소스</a:t>
            </a:r>
            <a:r>
              <a:rPr lang="en-US" altLang="ko-KR" sz="1200" dirty="0" smtClean="0">
                <a:ea typeface="나눔스퀘어 Bold" panose="020B0600000101010101"/>
              </a:rPr>
              <a:t>: </a:t>
            </a:r>
            <a:r>
              <a:rPr lang="en-US" altLang="ko-KR" sz="1200" dirty="0" err="1" smtClean="0">
                <a:ea typeface="나눔스퀘어 Bold" panose="020B0600000101010101"/>
              </a:rPr>
              <a:t>run_project</a:t>
            </a:r>
            <a:r>
              <a:rPr lang="en-US" altLang="ko-KR" sz="1200" dirty="0" smtClean="0">
                <a:ea typeface="나눔스퀘어 Bold" panose="020B0600000101010101"/>
              </a:rPr>
              <a:t>/04_Sonar.ipynb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1492" y="2480852"/>
            <a:ext cx="7078900" cy="402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0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2675</TotalTime>
  <Words>5684</Words>
  <Application>Microsoft Office PowerPoint</Application>
  <PresentationFormat>화면 슬라이드 쇼(4:3)</PresentationFormat>
  <Paragraphs>754</Paragraphs>
  <Slides>209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209</vt:i4>
      </vt:variant>
    </vt:vector>
  </HeadingPairs>
  <TitlesOfParts>
    <vt:vector size="217" baseType="lpstr">
      <vt:lpstr>나눔스퀘어</vt:lpstr>
      <vt:lpstr>나눔스퀘어 Bold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다빈</dc:creator>
  <cp:lastModifiedBy>이 다빈</cp:lastModifiedBy>
  <cp:revision>609</cp:revision>
  <dcterms:created xsi:type="dcterms:W3CDTF">2020-01-28T07:15:39Z</dcterms:created>
  <dcterms:modified xsi:type="dcterms:W3CDTF">2020-02-17T05:06:34Z</dcterms:modified>
</cp:coreProperties>
</file>